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224" d="100"/>
          <a:sy n="224" d="100"/>
        </p:scale>
        <p:origin x="16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FA308-C57C-476F-95DB-327104116E4E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8691D-2F39-409F-B7D7-252BECF8C7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06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6DD7-B471-4B92-8A2B-D899AA5D7E81}" type="datetime1">
              <a:rPr lang="it-IT" smtClean="0"/>
              <a:t>17/01/2025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35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A2EE-A1D1-4ECC-8F3F-CEE53A5BCF11}" type="datetime1">
              <a:rPr lang="it-IT" smtClean="0"/>
              <a:t>17/01/2025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788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6DFC-DB5F-4A6E-90FE-65B2CC91D164}" type="datetime1">
              <a:rPr lang="it-IT" smtClean="0"/>
              <a:t>17/01/2025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80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63E0-F4BF-40FC-A743-3549351A1375}" type="datetime1">
              <a:rPr lang="it-IT" smtClean="0"/>
              <a:t>17/01/2025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11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3C1F-5ED3-476B-9EDF-109BEF93145D}" type="datetime1">
              <a:rPr lang="it-IT" smtClean="0"/>
              <a:t>17/01/2025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4536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DD80-5880-4889-A842-73CD2DC439AA}" type="datetime1">
              <a:rPr lang="it-IT" smtClean="0"/>
              <a:t>17/01/2025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371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58C3-CDD9-4A60-9762-F43DCF06C3C4}" type="datetime1">
              <a:rPr lang="it-IT" smtClean="0"/>
              <a:t>17/01/2025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788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9039-33FB-47B1-84B5-F432471CE65B}" type="datetime1">
              <a:rPr lang="it-IT" smtClean="0"/>
              <a:t>17/01/2025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820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E7D6-3CB4-4B6F-A3C9-2077B5CA1F7B}" type="datetime1">
              <a:rPr lang="it-IT" smtClean="0"/>
              <a:t>17/01/2025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934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83DB-D47F-478F-90DE-58379354223A}" type="datetime1">
              <a:rPr lang="it-IT" smtClean="0"/>
              <a:t>17/01/2025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275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B27-575B-4A2A-9CFA-F4CB518386AA}" type="datetime1">
              <a:rPr lang="it-IT" smtClean="0"/>
              <a:t>17/01/2025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253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CF70-1758-4484-A060-E78662FA7180}" type="datetime1">
              <a:rPr lang="it-IT" smtClean="0"/>
              <a:t>17/01/2025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536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E96B-894C-4D88-BD31-444E39CAC9B8}" type="datetime1">
              <a:rPr lang="it-IT" smtClean="0"/>
              <a:t>17/01/2025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419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D41B-67C4-4FA3-8CA8-0E377DDCE2A8}" type="datetime1">
              <a:rPr lang="it-IT" smtClean="0"/>
              <a:t>17/01/2025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981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678-C68E-4786-9C0C-51CD08A8FE4B}" type="datetime1">
              <a:rPr lang="it-IT" smtClean="0"/>
              <a:t>17/01/2025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645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624B-D27C-4151-A50E-0C571B743CE9}" type="datetime1">
              <a:rPr lang="it-IT" smtClean="0"/>
              <a:t>17/01/2025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040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B71C-0127-45E0-A294-898ADBBC3E69}" type="datetime1">
              <a:rPr lang="it-IT" smtClean="0"/>
              <a:t>17/01/2025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4827F6-270B-4A48-A90C-E6ADAAE103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73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28F232-57C3-C54B-BE3B-F78B4583F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9741" y="1408180"/>
            <a:ext cx="6250329" cy="2109377"/>
          </a:xfrm>
        </p:spPr>
        <p:txBody>
          <a:bodyPr/>
          <a:lstStyle/>
          <a:p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VERSO UN FUTURO SOSTENIBILE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1E19A0-CE4E-C344-B31E-C24EF7A0B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4859" y="3687884"/>
            <a:ext cx="7766936" cy="1096899"/>
          </a:xfr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RUOLO DELLE SCIENZI ALIMENTARI NELL’AGENDA 203</a:t>
            </a:r>
            <a:r>
              <a:rPr lang="it-IT" dirty="0"/>
              <a:t>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A2E182-262D-F244-A71F-696D45C7D551}"/>
              </a:ext>
            </a:extLst>
          </p:cNvPr>
          <p:cNvSpPr txBox="1"/>
          <p:nvPr/>
        </p:nvSpPr>
        <p:spPr>
          <a:xfrm>
            <a:off x="3449256" y="4236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6645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E6DD3C-0D1A-1049-8FC6-678227297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39" y="1730652"/>
            <a:ext cx="8565857" cy="306416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Le scienze alimentari e il loro impatto globale                                            03   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Agenda 2030: obiettivi per lo sviluppo sostenibile                                      04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Goal 2: sconfiggere la fame                                                                        07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Che cosa posso fare io?                                                                             09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857085-3700-6343-AD23-2CE26B371243}"/>
              </a:ext>
            </a:extLst>
          </p:cNvPr>
          <p:cNvSpPr txBox="1"/>
          <p:nvPr/>
        </p:nvSpPr>
        <p:spPr>
          <a:xfrm>
            <a:off x="879676" y="1280297"/>
            <a:ext cx="145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INDICE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4FFE5F8-D1E6-7BBB-3648-BC731F0C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284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620763-8FB4-B744-A8A2-6079A63CF2D3}"/>
              </a:ext>
            </a:extLst>
          </p:cNvPr>
          <p:cNvSpPr txBox="1"/>
          <p:nvPr/>
        </p:nvSpPr>
        <p:spPr>
          <a:xfrm>
            <a:off x="4202255" y="1883712"/>
            <a:ext cx="3787495" cy="2949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scienze alimentari studiano la produzione, trasformazione, conservazione e qualità degli alimenti, garantendo sicurezza e sostenibilità. A livello globale, hanno un impatto cruciale sulla salute umana, sulla riduzione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FAD430-FD17-5546-BFCA-250D13E11E4B}"/>
              </a:ext>
            </a:extLst>
          </p:cNvPr>
          <p:cNvSpPr txBox="1"/>
          <p:nvPr/>
        </p:nvSpPr>
        <p:spPr>
          <a:xfrm>
            <a:off x="333093" y="4833174"/>
            <a:ext cx="7375645" cy="12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degli sprechi, sull’uso delle risorse naturali e sulla lotta al cambiamento climatico, contribuendo al benessere delle persone e alla sostenibilità del pianeta.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875195C-CAB0-4D45-99B3-BF427A54B038}"/>
              </a:ext>
            </a:extLst>
          </p:cNvPr>
          <p:cNvSpPr txBox="1"/>
          <p:nvPr/>
        </p:nvSpPr>
        <p:spPr>
          <a:xfrm>
            <a:off x="460415" y="249391"/>
            <a:ext cx="664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 SCIENZE ALIMENTARI E IL LORO IMPATTO GLOBALE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7C5CA59-74C7-C71C-9D26-6E8DF7EE4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57" y="1045679"/>
            <a:ext cx="3787495" cy="3787495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DBDE3BF-E096-F058-3E96-231ED2F0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3</a:t>
            </a:fld>
            <a:endParaRPr lang="it-IT"/>
          </a:p>
        </p:txBody>
      </p:sp>
      <p:pic>
        <p:nvPicPr>
          <p:cNvPr id="8" name="Elemento grafico 7" descr="Casa con riempimento a tinta unita">
            <a:hlinkClick r:id="rId3" action="ppaction://hlinksldjump"/>
            <a:extLst>
              <a:ext uri="{FF2B5EF4-FFF2-40B4-BE49-F238E27FC236}">
                <a16:creationId xmlns:a16="http://schemas.microsoft.com/office/drawing/2014/main" id="{BF2E6880-6DB8-646C-ED0D-D50E45C39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0465" y="6195553"/>
            <a:ext cx="421867" cy="4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50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FCF5FA4D-7E1F-8247-8C9E-A2942B004AA4}"/>
              </a:ext>
            </a:extLst>
          </p:cNvPr>
          <p:cNvSpPr/>
          <p:nvPr/>
        </p:nvSpPr>
        <p:spPr>
          <a:xfrm>
            <a:off x="1006997" y="4840405"/>
            <a:ext cx="64818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L’Agenda 2030 è un piano d’azione globale adottato dalle Nazioni Unite nel 2015 per promuovere lo sviluppo sostenibile. Comprende 17 obiettivi di Sviluppo Sostenibile (SDGs) volti a eliminare la povertà, proteggere il pianeta e garantire benessere e prosperità per tutti entro il 2030.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182314-4D69-9F4D-A41E-8968BC9E6D09}"/>
              </a:ext>
            </a:extLst>
          </p:cNvPr>
          <p:cNvSpPr txBox="1"/>
          <p:nvPr/>
        </p:nvSpPr>
        <p:spPr>
          <a:xfrm>
            <a:off x="555585" y="113498"/>
            <a:ext cx="903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highlight>
                  <a:srgbClr val="00FF00"/>
                </a:highlight>
              </a:rPr>
              <a:t>AGENDA 2030: OBIETTIVI PER LO SVILUPPO SOSTENIBILI</a:t>
            </a:r>
            <a:endParaRPr lang="it-IT" dirty="0">
              <a:highlight>
                <a:srgbClr val="00FF00"/>
              </a:highlight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F277C1E-A36F-9B74-A388-C69C2D032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70" y="540267"/>
            <a:ext cx="9167149" cy="4058373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02E06E0-81BD-89CA-8A4B-5A54A424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4</a:t>
            </a:fld>
            <a:endParaRPr lang="it-IT"/>
          </a:p>
        </p:txBody>
      </p:sp>
      <p:pic>
        <p:nvPicPr>
          <p:cNvPr id="5" name="Elemento grafico 4" descr="Casa con riempimento a tinta unita">
            <a:hlinkClick r:id="rId3" action="ppaction://hlinksldjump"/>
            <a:extLst>
              <a:ext uri="{FF2B5EF4-FFF2-40B4-BE49-F238E27FC236}">
                <a16:creationId xmlns:a16="http://schemas.microsoft.com/office/drawing/2014/main" id="{6A728D5D-C58A-3074-891E-D6CEFEA8A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0465" y="6195553"/>
            <a:ext cx="421867" cy="4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32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6C82F23-40A8-774F-8FD7-8BE658D0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05" y="330440"/>
            <a:ext cx="8827064" cy="5838866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A25CD51-207F-447E-9953-1FEDFC4B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5</a:t>
            </a:fld>
            <a:endParaRPr lang="it-IT"/>
          </a:p>
        </p:txBody>
      </p:sp>
      <p:pic>
        <p:nvPicPr>
          <p:cNvPr id="4" name="Elemento grafico 3" descr="Casa con riempimento a tinta unita">
            <a:hlinkClick r:id="rId3" action="ppaction://hlinksldjump"/>
            <a:extLst>
              <a:ext uri="{FF2B5EF4-FFF2-40B4-BE49-F238E27FC236}">
                <a16:creationId xmlns:a16="http://schemas.microsoft.com/office/drawing/2014/main" id="{50192CF7-D9A8-DEB1-6855-7FA42B296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0465" y="6195553"/>
            <a:ext cx="421867" cy="4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98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Viso umano, persona, vestiti&#10;&#10;Descrizione generata automaticamente">
            <a:extLst>
              <a:ext uri="{FF2B5EF4-FFF2-40B4-BE49-F238E27FC236}">
                <a16:creationId xmlns:a16="http://schemas.microsoft.com/office/drawing/2014/main" id="{608C8EE4-BE33-406B-C721-A47045B0F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66" y="0"/>
            <a:ext cx="6889869" cy="685800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68985C-F728-3ECC-932A-E759C8ED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6</a:t>
            </a:fld>
            <a:endParaRPr lang="it-IT"/>
          </a:p>
        </p:txBody>
      </p:sp>
      <p:pic>
        <p:nvPicPr>
          <p:cNvPr id="7" name="Elemento grafico 6" descr="Casa con riempimento a tinta unita">
            <a:hlinkClick r:id="rId3" action="ppaction://hlinksldjump"/>
            <a:extLst>
              <a:ext uri="{FF2B5EF4-FFF2-40B4-BE49-F238E27FC236}">
                <a16:creationId xmlns:a16="http://schemas.microsoft.com/office/drawing/2014/main" id="{F4DB4108-BFD9-F897-C113-DEB99E86F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0465" y="6195553"/>
            <a:ext cx="421867" cy="4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25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3CD38B-96DD-694A-A47F-DEB49BDEA972}"/>
              </a:ext>
            </a:extLst>
          </p:cNvPr>
          <p:cNvSpPr txBox="1"/>
          <p:nvPr/>
        </p:nvSpPr>
        <p:spPr>
          <a:xfrm>
            <a:off x="385823" y="446153"/>
            <a:ext cx="398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GOAL 2: SCONFIGGERE LA FAME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29F65A8-63E5-D647-8C6E-EFF78DE3C79D}"/>
              </a:ext>
            </a:extLst>
          </p:cNvPr>
          <p:cNvSpPr/>
          <p:nvPr/>
        </p:nvSpPr>
        <p:spPr>
          <a:xfrm>
            <a:off x="385823" y="983848"/>
            <a:ext cx="58182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Circa 795 milioni di persone nel mondo (1 su 9) soffrono di denutrizione.</a:t>
            </a:r>
          </a:p>
          <a:p>
            <a:pPr>
              <a:spcAft>
                <a:spcPts val="0"/>
              </a:spcAft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Nei Paesi in via di sviluppo, il 12,9% della popolazione è denutrita.</a:t>
            </a:r>
          </a:p>
          <a:p>
            <a:pPr>
              <a:spcAft>
                <a:spcPts val="0"/>
              </a:spcAft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Africa subsahariana e Asia meridionale hanno i livelli di fame più alti al mondo, con fame classificata come “grave”.</a:t>
            </a:r>
          </a:p>
          <a:p>
            <a:pPr>
              <a:spcAft>
                <a:spcPts val="0"/>
              </a:spcAft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La malnutrizione causa il 45% delle morti nei bambini sotto i 5 anni (3,1 milioni all’anno).</a:t>
            </a:r>
          </a:p>
          <a:p>
            <a:pPr>
              <a:spcAft>
                <a:spcPts val="0"/>
              </a:spcAft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Un bambino su quattro nel mondo soffre di ritardo nella crescita; nei Paesi in via di sviluppo il rapporto è 1 su 3.</a:t>
            </a:r>
          </a:p>
          <a:p>
            <a:pPr>
              <a:spcAft>
                <a:spcPts val="0"/>
              </a:spcAft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L’Africa subsahariana registra i tassi più alti di denutrizione, arresto della crescita infantile e mortalità infantile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A8EFB20-B20C-8393-332B-1BFBB4C2E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093" y="2238897"/>
            <a:ext cx="2380206" cy="238020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88342C3-1C36-6AE7-291D-4883DCB9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7</a:t>
            </a:fld>
            <a:endParaRPr lang="it-IT"/>
          </a:p>
        </p:txBody>
      </p:sp>
      <p:pic>
        <p:nvPicPr>
          <p:cNvPr id="3" name="Elemento grafico 2" descr="Casa con riempimento a tinta unita">
            <a:hlinkClick r:id="rId3" action="ppaction://hlinksldjump"/>
            <a:extLst>
              <a:ext uri="{FF2B5EF4-FFF2-40B4-BE49-F238E27FC236}">
                <a16:creationId xmlns:a16="http://schemas.microsoft.com/office/drawing/2014/main" id="{830608B6-6620-D54B-2E5C-15845AA71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0465" y="6195553"/>
            <a:ext cx="421867" cy="4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80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7B86428-052A-7B4A-80B9-FE772A8EF767}"/>
              </a:ext>
            </a:extLst>
          </p:cNvPr>
          <p:cNvSpPr/>
          <p:nvPr/>
        </p:nvSpPr>
        <p:spPr>
          <a:xfrm>
            <a:off x="364743" y="1017165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Punto 2 dell’Agenda 2030, intitolato “Sconfiggere la fame”, mira a eliminare la fame e garantire a tutti l’accesso a cibo sicuro, nutriente e sufficiente durante tutto l’anno.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Si concentra su: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	• Sicurezza alimentare: assicurare che tutte le persone abbiano accesso a risorse alimentari adeguate.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	• Nutrizione: migliorare le diete, soprattutto per bambini, donne incinte e gruppi vulnerabili.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	• Sviluppo agricolo sostenibile: promuovere pratiche agricole resilienti che aumentino la produttività, proteggano l’ambiente e supportino i piccoli produttori.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	• Risorse naturali: preservare la biodiversità e migliorare la gestione delle risorse idriche e del suolo per garantire cibo per le generazioni future.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L’obiettivo è ridurre le disuguaglianze alimentari e combattere le cause della malnutrizione, promuovendo soluzioni che tengano conto di sostenibilità e resilienza.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CA21270-A4F0-D74C-A0A2-EFCEA904C271}"/>
              </a:ext>
            </a:extLst>
          </p:cNvPr>
          <p:cNvSpPr/>
          <p:nvPr/>
        </p:nvSpPr>
        <p:spPr>
          <a:xfrm>
            <a:off x="364743" y="520511"/>
            <a:ext cx="3869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GOAL 2: SCONFIGGERE LA FAME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0035458-24FD-3143-80D7-AEDB4A7A9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093" y="2238897"/>
            <a:ext cx="2380206" cy="2380206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435C83-AC96-CC1C-E7E1-BF55C3CE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8</a:t>
            </a:fld>
            <a:endParaRPr lang="it-IT"/>
          </a:p>
        </p:txBody>
      </p:sp>
      <p:pic>
        <p:nvPicPr>
          <p:cNvPr id="6" name="Elemento grafico 5" descr="Casa con riempimento a tinta unita">
            <a:hlinkClick r:id="rId3" action="ppaction://hlinksldjump"/>
            <a:extLst>
              <a:ext uri="{FF2B5EF4-FFF2-40B4-BE49-F238E27FC236}">
                <a16:creationId xmlns:a16="http://schemas.microsoft.com/office/drawing/2014/main" id="{EA9CFE05-7591-C3E3-EB5B-873527A70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0465" y="6195553"/>
            <a:ext cx="421867" cy="4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71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E4EA4C7F-E5AA-0B68-BAF4-0067651F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90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4C1561-A2A1-8A44-8B7D-38122A2D7293}"/>
              </a:ext>
            </a:extLst>
          </p:cNvPr>
          <p:cNvSpPr txBox="1"/>
          <p:nvPr/>
        </p:nvSpPr>
        <p:spPr>
          <a:xfrm>
            <a:off x="677333" y="609600"/>
            <a:ext cx="38511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CHE COSA POSSO FARE IO?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8892F59-A29F-AA4A-96E6-A35B690EDC38}"/>
              </a:ext>
            </a:extLst>
          </p:cNvPr>
          <p:cNvSpPr/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• Evitare lo spreco alimentare: 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pianificare i pasti, conservare correttamente il cibo e donare gli alimenti in eccesso.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• Scegliere prodotti locali e sostenibili: 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supportare piccoli produttori e ridurre l’impatto ambientale dei trasporti.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• Promuovere una dieta equilibrata: 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scegliere alimenti sani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• Sensibilizzare: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 diffondere consapevolezza sulle disuguaglianze alimentari e sostenere campagne di lotta alla fame.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• Sostenere progetti di cooperazione internazionale: 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partecipare o donare a organizzazioni che lavorano per la sicurezza alimentare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• Coltivare in modo responsabile: 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chi dispone di uno spazio può praticare l’agricoltura urbana o contribuire alla biodiversità.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• Educare le nuove generazioni:</a:t>
            </a: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 insegnare l’importanza della sostenibilità alimentare nelle scuole e in famiglia.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Questi piccoli gesti, combinati con il contributo delle istituzioni, possono fare la differenza nel raggiungimento dell’obiettivo.</a:t>
            </a:r>
          </a:p>
        </p:txBody>
      </p:sp>
      <p:cxnSp>
        <p:nvCxnSpPr>
          <p:cNvPr id="115" name="Straight Connector 2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2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1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08DEEC-C252-C763-FCF7-F18B5BFB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27F6-270B-4A48-A90C-E6ADAAE103AC}" type="slidenum">
              <a:rPr lang="it-IT" smtClean="0"/>
              <a:t>9</a:t>
            </a:fld>
            <a:endParaRPr lang="it-IT"/>
          </a:p>
        </p:txBody>
      </p:sp>
      <p:pic>
        <p:nvPicPr>
          <p:cNvPr id="5" name="Elemento grafico 4" descr="Casa con riempimento a tinta unita">
            <a:hlinkClick r:id="rId3" action="ppaction://hlinksldjump"/>
            <a:extLst>
              <a:ext uri="{FF2B5EF4-FFF2-40B4-BE49-F238E27FC236}">
                <a16:creationId xmlns:a16="http://schemas.microsoft.com/office/drawing/2014/main" id="{02561B98-4190-3D88-12BD-94A230840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8972" y="6444599"/>
            <a:ext cx="421867" cy="4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74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{E59E9C6E-E579-E441-8032-29DCE1F78608}tf10001060</Template>
  <TotalTime>108</TotalTime>
  <Words>594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Aptos</vt:lpstr>
      <vt:lpstr>Arial</vt:lpstr>
      <vt:lpstr>Trebuchet MS</vt:lpstr>
      <vt:lpstr>Wingdings 3</vt:lpstr>
      <vt:lpstr>Sfaccettatura</vt:lpstr>
      <vt:lpstr>VERSO UN FUTURO SOSTENIBILE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VERSO UN FUTURO SOSTENIBILE</dc:title>
  <dc:creator>Microsoft Office User</dc:creator>
  <cp:lastModifiedBy>Pasquale D'Auria</cp:lastModifiedBy>
  <cp:revision>21</cp:revision>
  <dcterms:created xsi:type="dcterms:W3CDTF">2025-01-13T15:10:05Z</dcterms:created>
  <dcterms:modified xsi:type="dcterms:W3CDTF">2025-01-17T10:30:22Z</dcterms:modified>
</cp:coreProperties>
</file>